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7" r:id="rId4"/>
    <p:sldId id="260" r:id="rId5"/>
    <p:sldId id="261" r:id="rId6"/>
    <p:sldId id="262" r:id="rId7"/>
    <p:sldId id="263" r:id="rId8"/>
    <p:sldId id="258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8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483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43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06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50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088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193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668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171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1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57BEE-624D-4193-9542-37C1BBDF53DD}" type="datetimeFigureOut">
              <a:rPr lang="en-US" smtClean="0"/>
              <a:t>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456C8-E5AC-46D6-82B8-260AA82E9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8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3.wm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6" Type="http://schemas.openxmlformats.org/officeDocument/2006/relationships/audio" Target="../media/media4.wma"/><Relationship Id="rId5" Type="http://schemas.microsoft.com/office/2007/relationships/media" Target="../media/media4.wma"/><Relationship Id="rId4" Type="http://schemas.openxmlformats.org/officeDocument/2006/relationships/audio" Target="../media/media3.wma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5" Type="http://schemas.openxmlformats.org/officeDocument/2006/relationships/image" Target="../media/image2.png"/><Relationship Id="rId4" Type="http://schemas.openxmlformats.org/officeDocument/2006/relationships/hyperlink" Target="https://cran.r-project.org/web/packages/ggplot2/ggplot2.pd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7.wma"/><Relationship Id="rId7" Type="http://schemas.openxmlformats.org/officeDocument/2006/relationships/image" Target="../media/image2.png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wm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9.wma"/><Relationship Id="rId7" Type="http://schemas.openxmlformats.org/officeDocument/2006/relationships/image" Target="../media/image7.png"/><Relationship Id="rId2" Type="http://schemas.openxmlformats.org/officeDocument/2006/relationships/audio" Target="../media/media8.wma"/><Relationship Id="rId1" Type="http://schemas.microsoft.com/office/2007/relationships/media" Target="../media/media8.wm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9.wma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10.wma"/><Relationship Id="rId1" Type="http://schemas.microsoft.com/office/2007/relationships/media" Target="../media/media10.wm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11.wma"/><Relationship Id="rId1" Type="http://schemas.microsoft.com/office/2007/relationships/media" Target="../media/media11.wm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aharja.ac.id/2020/04/19/k-means-clustering/" TargetMode="External"/><Relationship Id="rId2" Type="http://schemas.openxmlformats.org/officeDocument/2006/relationships/hyperlink" Target="https://www.kaggle.com/arshid/iris-flower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="" xmlns:a16="http://schemas.microsoft.com/office/drawing/2014/main" id="{E85E8152-F5B1-4E8A-8904-97EF1BE48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40" r="11105" b="1"/>
          <a:stretch/>
        </p:blipFill>
        <p:spPr>
          <a:xfrm>
            <a:off x="1" y="0"/>
            <a:ext cx="7704081" cy="6762747"/>
          </a:xfrm>
          <a:prstGeom prst="rect">
            <a:avLst/>
          </a:prstGeom>
        </p:spPr>
      </p:pic>
      <p:sp>
        <p:nvSpPr>
          <p:cNvPr id="36" name="Freeform 5">
            <a:extLst>
              <a:ext uri="{FF2B5EF4-FFF2-40B4-BE49-F238E27FC236}">
                <a16:creationId xmlns="" xmlns:a16="http://schemas.microsoft.com/office/drawing/2014/main" id="{87CC2527-562A-4F69-B487-4371E5B24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Judul 1">
            <a:extLst>
              <a:ext uri="{FF2B5EF4-FFF2-40B4-BE49-F238E27FC236}">
                <a16:creationId xmlns="" xmlns:a16="http://schemas.microsoft.com/office/drawing/2014/main" id="{90A0D716-238B-4AEB-9007-AC06AB586B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1435" y="1360585"/>
            <a:ext cx="3852041" cy="1834056"/>
          </a:xfrm>
        </p:spPr>
        <p:txBody>
          <a:bodyPr>
            <a:noAutofit/>
          </a:bodyPr>
          <a:lstStyle/>
          <a:p>
            <a:r>
              <a:rPr lang="en-US" sz="3200" dirty="0"/>
              <a:t>Michael_3311911008</a:t>
            </a:r>
            <a:br>
              <a:rPr lang="en-US" sz="3200" dirty="0"/>
            </a:br>
            <a:r>
              <a:rPr lang="en-US" sz="3200" dirty="0" err="1"/>
              <a:t>Annisa</a:t>
            </a:r>
            <a:r>
              <a:rPr lang="en-US" sz="3200" dirty="0"/>
              <a:t> Rahmanda_33119110011</a:t>
            </a:r>
            <a:br>
              <a:rPr lang="en-US" sz="3200" dirty="0"/>
            </a:br>
            <a:r>
              <a:rPr lang="en-US" sz="3200" dirty="0" err="1"/>
              <a:t>Yesa</a:t>
            </a:r>
            <a:r>
              <a:rPr lang="en-US" sz="3200" dirty="0"/>
              <a:t> </a:t>
            </a:r>
            <a:r>
              <a:rPr lang="en-US" sz="3200" dirty="0" err="1"/>
              <a:t>Apriliana</a:t>
            </a:r>
            <a:r>
              <a:rPr lang="en-US" sz="3200" dirty="0"/>
              <a:t> Putri_331191076</a:t>
            </a:r>
          </a:p>
        </p:txBody>
      </p:sp>
      <p:cxnSp>
        <p:nvCxnSpPr>
          <p:cNvPr id="37" name="Straight Connector 10">
            <a:extLst>
              <a:ext uri="{FF2B5EF4-FFF2-40B4-BE49-F238E27FC236}">
                <a16:creationId xmlns="" xmlns:a16="http://schemas.microsoft.com/office/drawing/2014/main" id="{BCDAEC91-5BCE-4B55-9CC0-43EF94CB734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16992" y="60734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50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Sekian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</a:t>
            </a:r>
            <a:r>
              <a:rPr lang="en-ID" dirty="0" err="1" smtClean="0"/>
              <a:t>Terima</a:t>
            </a:r>
            <a:r>
              <a:rPr lang="en-ID" dirty="0" smtClean="0"/>
              <a:t> </a:t>
            </a:r>
            <a:r>
              <a:rPr lang="en-ID" dirty="0" err="1" smtClean="0"/>
              <a:t>Kasih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if Ucapan Terima Kasih Untuk Powerpoint - Nusagate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601" y="2286793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41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BB985749-9326-41FC-B323-E00073F97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A9CEEEAF-45A3-402F-845E-3A688A2D1B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09575" y="4253624"/>
            <a:ext cx="10944225" cy="2128796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Kumpulan data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bunga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iris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kumpulan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multivariat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diperkenalkan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oleh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ahli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statistic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ahli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biologi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Inggris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Ronald Fisher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makalahnya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tahun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1936,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Penggunaan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beberapa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pengukuran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masalah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taksonomi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Kadang-kadang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disebut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kumpulan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Iris Anderson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karena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Edgar Anderson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mengumpulkan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mengukur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morfologi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bunga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iris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tiga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spesies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terkait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Kumpulan data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terdiri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50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masing-masing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tiga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spesies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Iris (Iris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Setosa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Iris virginica, dan Iris versicolor).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fitur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diukur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setiap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sampel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panjang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lebar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sepal dan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kelopak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sentimeter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8" name="Picture 4" descr="Iris Species Classification — Machine Learning Model">
            <a:extLst>
              <a:ext uri="{FF2B5EF4-FFF2-40B4-BE49-F238E27FC236}">
                <a16:creationId xmlns="" xmlns:a16="http://schemas.microsoft.com/office/drawing/2014/main" id="{8E7F0D20-5205-426C-843E-02ACEE685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772" y="0"/>
            <a:ext cx="7884017" cy="352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69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25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98485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1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449" y="447674"/>
            <a:ext cx="11410951" cy="6181725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K-means clustering</a:t>
            </a:r>
            <a:r>
              <a:rPr lang="en-US" dirty="0"/>
              <a:t> </a:t>
            </a:r>
            <a:r>
              <a:rPr lang="en-US" dirty="0" err="1"/>
              <a:t>merupakan</a:t>
            </a:r>
            <a:r>
              <a:rPr lang="en-US" dirty="0"/>
              <a:t>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 </a:t>
            </a:r>
            <a:r>
              <a:rPr lang="en-US" i="1" dirty="0"/>
              <a:t>cluster</a:t>
            </a:r>
            <a:r>
              <a:rPr lang="en-US" dirty="0"/>
              <a:t> analysis non </a:t>
            </a:r>
            <a:r>
              <a:rPr lang="en-US" dirty="0" err="1"/>
              <a:t>hirarki</a:t>
            </a:r>
            <a:r>
              <a:rPr lang="en-US" dirty="0"/>
              <a:t> yang </a:t>
            </a:r>
            <a:r>
              <a:rPr lang="en-US" dirty="0" err="1"/>
              <a:t>berusaha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mempartisi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 </a:t>
            </a:r>
            <a:r>
              <a:rPr lang="en-US" i="1" dirty="0"/>
              <a:t>cluster</a:t>
            </a:r>
            <a:r>
              <a:rPr lang="en-US" dirty="0"/>
              <a:t> 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karakteristiknya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dikelompokan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cluster yang </a:t>
            </a:r>
            <a:r>
              <a:rPr lang="en-US" dirty="0" err="1"/>
              <a:t>sama</a:t>
            </a:r>
            <a:r>
              <a:rPr lang="en-US" dirty="0"/>
              <a:t> dan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dikelompokan</a:t>
            </a:r>
            <a:r>
              <a:rPr lang="en-US" dirty="0"/>
              <a:t> </a:t>
            </a:r>
            <a:r>
              <a:rPr lang="en-US" dirty="0" err="1"/>
              <a:t>kedalam</a:t>
            </a:r>
            <a:r>
              <a:rPr lang="en-US" dirty="0"/>
              <a:t> </a:t>
            </a:r>
            <a:r>
              <a:rPr lang="en-US" i="1" dirty="0"/>
              <a:t>cluster</a:t>
            </a:r>
            <a:r>
              <a:rPr lang="en-US" dirty="0"/>
              <a:t> yang lain. </a:t>
            </a:r>
            <a:r>
              <a:rPr lang="en-US" dirty="0" err="1"/>
              <a:t>Metode</a:t>
            </a:r>
            <a:r>
              <a:rPr lang="en-US" dirty="0"/>
              <a:t> </a:t>
            </a:r>
            <a:r>
              <a:rPr lang="en-US" i="1" dirty="0"/>
              <a:t>K-Means Clustering</a:t>
            </a:r>
            <a:r>
              <a:rPr lang="en-US" dirty="0"/>
              <a:t> </a:t>
            </a:r>
            <a:r>
              <a:rPr lang="en-US" dirty="0" err="1"/>
              <a:t>berusaha</a:t>
            </a:r>
            <a:r>
              <a:rPr lang="en-US" dirty="0"/>
              <a:t> </a:t>
            </a:r>
            <a:r>
              <a:rPr lang="en-US" dirty="0" err="1"/>
              <a:t>mengelompokkan</a:t>
            </a:r>
            <a:r>
              <a:rPr lang="en-US" dirty="0"/>
              <a:t> data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yang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dan </a:t>
            </a:r>
            <a:r>
              <a:rPr lang="en-US" dirty="0" err="1"/>
              <a:t>mempunyai</a:t>
            </a:r>
            <a:r>
              <a:rPr lang="en-US" dirty="0"/>
              <a:t> </a:t>
            </a:r>
            <a:r>
              <a:rPr lang="en-US" dirty="0" err="1"/>
              <a:t>karakteristik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data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kelompok</a:t>
            </a:r>
            <a:r>
              <a:rPr lang="en-US" dirty="0"/>
              <a:t> yang lain.</a:t>
            </a:r>
          </a:p>
          <a:p>
            <a:endParaRPr lang="en-US" dirty="0"/>
          </a:p>
          <a:p>
            <a:r>
              <a:rPr lang="en-US" b="1" u="sng" dirty="0">
                <a:latin typeface="charter"/>
                <a:hlinkClick r:id="rId4"/>
              </a:rPr>
              <a:t>ggplot2</a:t>
            </a:r>
            <a:r>
              <a:rPr lang="en-US" b="1" dirty="0">
                <a:solidFill>
                  <a:srgbClr val="292929"/>
                </a:solidFill>
                <a:latin typeface="charter"/>
              </a:rPr>
              <a:t> 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merupakan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Packages yang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diciptakan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oleh Hadley Wickham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dengan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kelebihannya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dalam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pembuatan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gambar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yang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elegan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dan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kompleks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Popularitas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ggplot2 di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komunitas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R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tidak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diragukan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lagi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 ggplot2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memungkinkan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anda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untuk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membuat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grafik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yang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merepresentasikan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data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numerik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dan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kategorik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baik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univariat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maupun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multivariat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secara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simultan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Pengelompokan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yang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dapat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diwakili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oleh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warna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,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simbol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,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ukuran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dan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ketebalan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point. </a:t>
            </a:r>
            <a:r>
              <a:rPr lang="en-US" b="1" dirty="0">
                <a:solidFill>
                  <a:srgbClr val="292929"/>
                </a:solidFill>
                <a:latin typeface="charter"/>
              </a:rPr>
              <a:t>ggplot2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 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mempunyai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banyak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fungsi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dan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pilihan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untuk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plot yang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akan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 </a:t>
            </a:r>
            <a:r>
              <a:rPr lang="en-US" dirty="0" err="1">
                <a:solidFill>
                  <a:srgbClr val="292929"/>
                </a:solidFill>
                <a:latin typeface="charter"/>
              </a:rPr>
              <a:t>ditampilkan</a:t>
            </a:r>
            <a:r>
              <a:rPr lang="en-US" dirty="0">
                <a:solidFill>
                  <a:srgbClr val="292929"/>
                </a:solidFill>
                <a:latin typeface="charter"/>
              </a:rPr>
              <a:t>.</a:t>
            </a:r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0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/>
              <a:t>Dataset </a:t>
            </a:r>
            <a:r>
              <a:rPr lang="en-ID" dirty="0" err="1"/>
              <a:t>memiliki</a:t>
            </a:r>
            <a:r>
              <a:rPr lang="en-ID" dirty="0"/>
              <a:t> 150 </a:t>
            </a:r>
            <a:r>
              <a:rPr lang="en-ID" dirty="0" err="1"/>
              <a:t>observasi</a:t>
            </a:r>
            <a:r>
              <a:rPr lang="en-ID" dirty="0"/>
              <a:t> yang </a:t>
            </a:r>
            <a:r>
              <a:rPr lang="en-ID" dirty="0" err="1"/>
              <a:t>dibagi</a:t>
            </a:r>
            <a:r>
              <a:rPr lang="en-ID" dirty="0"/>
              <a:t> </a:t>
            </a:r>
            <a:r>
              <a:rPr lang="en-ID" dirty="0" err="1"/>
              <a:t>secara</a:t>
            </a:r>
            <a:r>
              <a:rPr lang="en-ID" dirty="0"/>
              <a:t> rata </a:t>
            </a:r>
            <a:r>
              <a:rPr lang="en-ID" dirty="0" err="1"/>
              <a:t>pada</a:t>
            </a:r>
            <a:r>
              <a:rPr lang="en-ID" dirty="0"/>
              <a:t> 3 species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195" y="2886276"/>
            <a:ext cx="8955517" cy="1827392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00008" y="6007100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3411" y="4599161"/>
            <a:ext cx="2075690" cy="225883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88503" y="5397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0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D" dirty="0" err="1"/>
              <a:t>Kelopak</a:t>
            </a:r>
            <a:r>
              <a:rPr lang="en-ID" dirty="0"/>
              <a:t> </a:t>
            </a:r>
            <a:r>
              <a:rPr lang="en-ID" dirty="0" err="1"/>
              <a:t>Bunga</a:t>
            </a:r>
            <a:r>
              <a:rPr lang="en-ID" dirty="0"/>
              <a:t>                                                </a:t>
            </a:r>
            <a:r>
              <a:rPr lang="en-ID" dirty="0" err="1"/>
              <a:t>Mahkota</a:t>
            </a:r>
            <a:r>
              <a:rPr lang="en-ID" dirty="0"/>
              <a:t> </a:t>
            </a:r>
            <a:r>
              <a:rPr lang="en-ID" dirty="0" err="1"/>
              <a:t>bunga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4372" y="2740025"/>
            <a:ext cx="5657850" cy="3571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575" y="2643188"/>
            <a:ext cx="5686425" cy="3533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7987" y="1223963"/>
            <a:ext cx="6296025" cy="46672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4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1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5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50" y="5540937"/>
            <a:ext cx="2228557" cy="1272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34095" y="745456"/>
            <a:ext cx="85386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Menemukan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 optimal Plot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kotak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jumlah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menunjukkan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kepada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titik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siku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 3.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Jadi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menyimpulkan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bahwa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adalah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nilai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terbaik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k yang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akan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digunakan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akhir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226" y="3546144"/>
            <a:ext cx="4540473" cy="274717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 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229" y="2010159"/>
            <a:ext cx="6943725" cy="1543050"/>
          </a:xfrm>
          <a:prstGeom prst="rect">
            <a:avLst/>
          </a:prstGeom>
        </p:spPr>
      </p:pic>
      <p:sp>
        <p:nvSpPr>
          <p:cNvPr id="5" name="AutoShape 2" descr="Cluster Analysis – Is it Really Useful for Literature Discovery? | Quertl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3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1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898073" y="4793345"/>
            <a:ext cx="4962525" cy="914400"/>
          </a:xfrm>
          <a:prstGeom prst="rect">
            <a:avLst/>
          </a:prstGeom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38200" y="865571"/>
            <a:ext cx="8800831" cy="1503628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tersebut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kita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dapat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melihat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sebagian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pengamatan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dikelompokkan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benar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namun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dimasukkan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semua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virginica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dari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verginica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telah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dimasukkan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cluster 3 yang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sebagian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besar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memiliki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cap="none" normalizeH="0" baseline="0" dirty="0" err="1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versicolor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177" y="3025395"/>
            <a:ext cx="4392221" cy="59064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6778" y="2869645"/>
            <a:ext cx="32385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13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D" dirty="0" err="1" smtClean="0"/>
              <a:t>Kode</a:t>
            </a:r>
            <a:r>
              <a:rPr lang="en-ID" dirty="0" smtClean="0"/>
              <a:t> 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setwd</a:t>
            </a:r>
            <a:r>
              <a:rPr lang="en-US" dirty="0"/>
              <a:t> ("F:/wd")</a:t>
            </a:r>
          </a:p>
          <a:p>
            <a:r>
              <a:rPr lang="en-US" dirty="0" err="1"/>
              <a:t>getwd</a:t>
            </a:r>
            <a:r>
              <a:rPr lang="en-US" dirty="0"/>
              <a:t> ()</a:t>
            </a:r>
          </a:p>
          <a:p>
            <a:r>
              <a:rPr lang="en-US" dirty="0"/>
              <a:t>dataset  &lt;-  read.csv("IRIS.csv",  </a:t>
            </a:r>
            <a:r>
              <a:rPr lang="en-US" dirty="0" err="1"/>
              <a:t>sep</a:t>
            </a:r>
            <a:r>
              <a:rPr lang="en-US" dirty="0"/>
              <a:t>  =  ";")</a:t>
            </a:r>
          </a:p>
          <a:p>
            <a:r>
              <a:rPr lang="en-US" dirty="0"/>
              <a:t>library(ggplot2)</a:t>
            </a:r>
          </a:p>
          <a:p>
            <a:r>
              <a:rPr lang="en-US" dirty="0"/>
              <a:t>summary(iris)</a:t>
            </a:r>
          </a:p>
          <a:p>
            <a:r>
              <a:rPr lang="en-US" dirty="0" err="1"/>
              <a:t>sapply</a:t>
            </a:r>
            <a:r>
              <a:rPr lang="en-US" dirty="0"/>
              <a:t>(iris[,-5], </a:t>
            </a:r>
            <a:r>
              <a:rPr lang="en-US" dirty="0" err="1"/>
              <a:t>var</a:t>
            </a:r>
            <a:r>
              <a:rPr lang="en-US" dirty="0"/>
              <a:t>)</a:t>
            </a:r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iris,aes</a:t>
            </a:r>
            <a:r>
              <a:rPr lang="en-US" dirty="0"/>
              <a:t>(x = </a:t>
            </a:r>
            <a:r>
              <a:rPr lang="en-US" dirty="0" err="1"/>
              <a:t>Sepal.Length</a:t>
            </a:r>
            <a:r>
              <a:rPr lang="en-US" dirty="0"/>
              <a:t>, y = </a:t>
            </a:r>
            <a:r>
              <a:rPr lang="en-US" dirty="0" err="1"/>
              <a:t>Sepal.Width</a:t>
            </a:r>
            <a:r>
              <a:rPr lang="en-US" dirty="0"/>
              <a:t>, col= Species))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 err="1"/>
              <a:t>ggplot</a:t>
            </a:r>
            <a:r>
              <a:rPr lang="en-US" dirty="0"/>
              <a:t>(</a:t>
            </a:r>
            <a:r>
              <a:rPr lang="en-US" dirty="0" err="1"/>
              <a:t>iris,aes</a:t>
            </a:r>
            <a:r>
              <a:rPr lang="en-US" dirty="0"/>
              <a:t>(x = </a:t>
            </a:r>
            <a:r>
              <a:rPr lang="en-US" dirty="0" err="1"/>
              <a:t>Petal.Length</a:t>
            </a:r>
            <a:r>
              <a:rPr lang="en-US" dirty="0"/>
              <a:t>, y = </a:t>
            </a:r>
            <a:r>
              <a:rPr lang="en-US" dirty="0" err="1"/>
              <a:t>Petal.Width</a:t>
            </a:r>
            <a:r>
              <a:rPr lang="en-US" dirty="0"/>
              <a:t>, col= Species)) + </a:t>
            </a:r>
            <a:r>
              <a:rPr lang="en-US" dirty="0" err="1"/>
              <a:t>geom_point</a:t>
            </a:r>
            <a:r>
              <a:rPr lang="en-US" dirty="0"/>
              <a:t>()</a:t>
            </a:r>
          </a:p>
          <a:p>
            <a:r>
              <a:rPr lang="en-US" dirty="0" err="1"/>
              <a:t>set.seed</a:t>
            </a:r>
            <a:r>
              <a:rPr lang="en-US" dirty="0"/>
              <a:t>(200)</a:t>
            </a:r>
          </a:p>
          <a:p>
            <a:r>
              <a:rPr lang="en-US" dirty="0" err="1"/>
              <a:t>k.max</a:t>
            </a:r>
            <a:r>
              <a:rPr lang="en-US" dirty="0"/>
              <a:t> &lt;- 10</a:t>
            </a:r>
          </a:p>
          <a:p>
            <a:r>
              <a:rPr lang="en-US" dirty="0" err="1"/>
              <a:t>wss</a:t>
            </a:r>
            <a:r>
              <a:rPr lang="en-US" dirty="0"/>
              <a:t>&lt;- </a:t>
            </a:r>
            <a:r>
              <a:rPr lang="en-US" dirty="0" err="1"/>
              <a:t>sapply</a:t>
            </a:r>
            <a:r>
              <a:rPr lang="en-US" dirty="0"/>
              <a:t>(1:k.max,function(k){</a:t>
            </a:r>
            <a:r>
              <a:rPr lang="en-US" dirty="0" err="1"/>
              <a:t>kmeans</a:t>
            </a:r>
            <a:r>
              <a:rPr lang="en-US" dirty="0"/>
              <a:t>(iris[,3:4],</a:t>
            </a:r>
            <a:r>
              <a:rPr lang="en-US" dirty="0" err="1"/>
              <a:t>k,nstart</a:t>
            </a:r>
            <a:r>
              <a:rPr lang="en-US" dirty="0"/>
              <a:t> = 20,iter.max = 20)$</a:t>
            </a:r>
            <a:r>
              <a:rPr lang="en-US" dirty="0" err="1"/>
              <a:t>tot.withinss</a:t>
            </a:r>
            <a:r>
              <a:rPr lang="en-US" dirty="0"/>
              <a:t>})</a:t>
            </a:r>
          </a:p>
          <a:p>
            <a:r>
              <a:rPr lang="en-US" dirty="0" err="1"/>
              <a:t>wss</a:t>
            </a:r>
            <a:endParaRPr lang="en-US" dirty="0"/>
          </a:p>
          <a:p>
            <a:r>
              <a:rPr lang="en-US" dirty="0"/>
              <a:t>plot(1:k.max,wss, type= "b", </a:t>
            </a:r>
            <a:r>
              <a:rPr lang="en-US" dirty="0" err="1"/>
              <a:t>xlab</a:t>
            </a:r>
            <a:r>
              <a:rPr lang="en-US" dirty="0"/>
              <a:t> = "Number of clusters(k)", </a:t>
            </a:r>
            <a:r>
              <a:rPr lang="en-US" dirty="0" err="1"/>
              <a:t>ylab</a:t>
            </a:r>
            <a:r>
              <a:rPr lang="en-US" dirty="0"/>
              <a:t> = "Within cluster sum of squares")</a:t>
            </a:r>
          </a:p>
          <a:p>
            <a:r>
              <a:rPr lang="en-US" dirty="0" err="1"/>
              <a:t>icluster</a:t>
            </a:r>
            <a:r>
              <a:rPr lang="en-US" dirty="0"/>
              <a:t> &lt;- </a:t>
            </a:r>
            <a:r>
              <a:rPr lang="en-US" dirty="0" err="1"/>
              <a:t>kmeans</a:t>
            </a:r>
            <a:r>
              <a:rPr lang="en-US" dirty="0"/>
              <a:t>(iris[,3:4],3,nstart = 20)</a:t>
            </a:r>
          </a:p>
          <a:p>
            <a:r>
              <a:rPr lang="en-US" dirty="0"/>
              <a:t>table(</a:t>
            </a:r>
            <a:r>
              <a:rPr lang="en-US" dirty="0" err="1"/>
              <a:t>icluster$cluster,iris$Species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AutoShape 2" descr="R: The R Project for Statistical Computi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R: The R Project for Statistical Computing"/>
          <p:cNvSpPr>
            <a:spLocks noChangeAspect="1" noChangeArrowheads="1"/>
          </p:cNvSpPr>
          <p:nvPr/>
        </p:nvSpPr>
        <p:spPr bwMode="auto">
          <a:xfrm>
            <a:off x="6520950" y="2335483"/>
            <a:ext cx="211346" cy="21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8" name="Picture 6" descr="Systematic review, Meta-analysis, and R. - Meta-Evid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627" y="514621"/>
            <a:ext cx="3691944" cy="262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352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="" xmlns:a16="http://schemas.microsoft.com/office/drawing/2014/main" id="{281AD639-6211-4EB2-8A82-5C5C0372D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Referensi</a:t>
            </a:r>
            <a:endParaRPr lang="en-US" dirty="0"/>
          </a:p>
        </p:txBody>
      </p:sp>
      <p:sp>
        <p:nvSpPr>
          <p:cNvPr id="3" name="Tampungan Konten 2">
            <a:extLst>
              <a:ext uri="{FF2B5EF4-FFF2-40B4-BE49-F238E27FC236}">
                <a16:creationId xmlns="" xmlns:a16="http://schemas.microsoft.com/office/drawing/2014/main" id="{CF54DF5A-DA37-46F1-9678-154DAB166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https://www.kaggle.com/arshid/iris-flower-dataset</a:t>
            </a:r>
            <a:endParaRPr lang="en-US" dirty="0"/>
          </a:p>
          <a:p>
            <a:r>
              <a:rPr lang="en-US" dirty="0">
                <a:hlinkClick r:id="rId3"/>
              </a:rPr>
              <a:t>https://raharja.ac.id/2020/04/19/k-means-clustering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ID" dirty="0" err="1" smtClean="0"/>
              <a:t>Judul</a:t>
            </a:r>
            <a:r>
              <a:rPr lang="en-ID" dirty="0" smtClean="0"/>
              <a:t> </a:t>
            </a:r>
            <a:r>
              <a:rPr lang="en-ID" dirty="0" err="1" smtClean="0"/>
              <a:t>dan</a:t>
            </a:r>
            <a:r>
              <a:rPr lang="en-ID" dirty="0" smtClean="0"/>
              <a:t> Link </a:t>
            </a:r>
            <a:r>
              <a:rPr lang="en-ID" dirty="0" err="1" smtClean="0"/>
              <a:t>Github</a:t>
            </a:r>
            <a:r>
              <a:rPr lang="en-ID" dirty="0" smtClean="0"/>
              <a:t> </a:t>
            </a:r>
          </a:p>
          <a:p>
            <a:r>
              <a:rPr lang="en-ID" dirty="0" err="1" smtClean="0"/>
              <a:t>TugasBesarDataMining</a:t>
            </a:r>
            <a:endParaRPr lang="en-ID" dirty="0" smtClean="0"/>
          </a:p>
          <a:p>
            <a:r>
              <a:rPr lang="en-US" dirty="0"/>
              <a:t>https://github.com/michael3311911008/TugasBesarDataMining</a:t>
            </a:r>
            <a:endParaRPr lang="en-US" dirty="0"/>
          </a:p>
        </p:txBody>
      </p:sp>
      <p:pic>
        <p:nvPicPr>
          <p:cNvPr id="2050" name="Picture 2" descr="Referensi | Pena Kec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8222" y="4571999"/>
            <a:ext cx="2633606" cy="229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63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290</Words>
  <Application>Microsoft Office PowerPoint</Application>
  <PresentationFormat>Widescreen</PresentationFormat>
  <Paragraphs>39</Paragraphs>
  <Slides>10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charter</vt:lpstr>
      <vt:lpstr>Times New Roman</vt:lpstr>
      <vt:lpstr>Office Theme</vt:lpstr>
      <vt:lpstr>Michael_3311911008 Annisa Rahmanda_33119110011 Yesa Apriliana Putri_331191076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Kode R</vt:lpstr>
      <vt:lpstr>Referensi</vt:lpstr>
      <vt:lpstr>Sekian dan Terima Kasih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23</cp:revision>
  <dcterms:created xsi:type="dcterms:W3CDTF">2021-01-02T10:57:02Z</dcterms:created>
  <dcterms:modified xsi:type="dcterms:W3CDTF">2021-01-03T15:05:43Z</dcterms:modified>
</cp:coreProperties>
</file>